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308" r:id="rId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550"/>
    <a:srgbClr val="3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33"/>
  </p:normalViewPr>
  <p:slideViewPr>
    <p:cSldViewPr snapToGrid="0" snapToObjects="1">
      <p:cViewPr varScale="1">
        <p:scale>
          <a:sx n="104" d="100"/>
          <a:sy n="104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96992481203E-2"/>
          <c:y val="0.17953667953668001"/>
          <c:w val="0.66917293233082797"/>
          <c:h val="0.64285714285714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BA-314D-8662-13F0B1908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BA-314D-8662-13F0B1908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BA-314D-8662-13F0B1908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BA-314D-8662-13F0B1908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BA-314D-8662-13F0B19086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ABA-314D-8662-13F0B19086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BA-314D-8662-13F0B19086DF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Beer (41.3%)</c:v>
                </c:pt>
                <c:pt idx="1">
                  <c:v>Food (26.5%)</c:v>
                </c:pt>
                <c:pt idx="2">
                  <c:v>Non-Alcoholic Beverages (9.0%) </c:v>
                </c:pt>
                <c:pt idx="3">
                  <c:v>Wine (10.0%) </c:v>
                </c:pt>
                <c:pt idx="4">
                  <c:v>Spirits (8.1%)</c:v>
                </c:pt>
                <c:pt idx="5">
                  <c:v>Ready to Drink (4.6%) </c:v>
                </c:pt>
                <c:pt idx="6">
                  <c:v>Cosmetics/Pharma/Toiletries (0.03%)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0.41299999999999998</c:v>
                </c:pt>
                <c:pt idx="1">
                  <c:v>0.26500000000000001</c:v>
                </c:pt>
                <c:pt idx="2">
                  <c:v>0.9</c:v>
                </c:pt>
                <c:pt idx="3">
                  <c:v>0.1</c:v>
                </c:pt>
                <c:pt idx="4">
                  <c:v>0.81</c:v>
                </c:pt>
                <c:pt idx="5">
                  <c:v>0.46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BA-314D-8662-13F0B19086D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4031119870789688"/>
          <c:y val="8.3705231316787698E-2"/>
          <c:w val="0.20788061928702184"/>
          <c:h val="0.77008032302657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EC51D-775D-5F48-8BFE-3FF6659A2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741AE-5F77-8B47-9E42-C9672B69E9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C518C6-C24F-9D49-9093-8AF01B5F62A6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22B3A-EE6A-9D48-9EB3-CCA562BE8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0CAF-1B2A-A744-AA97-488BF315A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A9CACF-CEC0-9842-AC55-C6B956427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20B3B7-501E-E34B-9566-FBB0C22F15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31FB4-B4E8-0A4E-8CC1-CA7AB0E49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8CFE9B-4DD3-0240-960C-26D3444C0875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317F0E-2031-8C49-94DD-87A4D75C9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B90C4E-298B-534C-80AD-C3C61F16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DCD0-2732-A342-BFCF-4FB9C5D42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5E0E1-4CE0-8B4C-9512-435175D99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C60DF-DDBD-A64E-AE34-E5E414BF6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CA93-3E96-B84C-A3BD-0DE11D71BF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FB9C3BA-8C17-8C45-8290-84771F3C3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289DB8-EBAD-0D4D-9644-8AC49F935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C90653F-A9D7-7D4B-A7E3-38B0F7DCD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3289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19AA6-EDCB-4A49-A01A-01F2CF8A2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D15BD-4952-5D42-A82D-915F6FA6FDF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8C0ECEF-4A78-BC43-B5C3-6FEF9724D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4225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841740-B6EB-1E48-B5D9-01B5A1DB2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"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C258850-4EFA-7043-A755-A78820417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C44CC-CD93-2E4E-9700-678740D0E4A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784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DECB21-D379-1547-8F05-40876D46B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0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D3B97FC-01D1-0540-A443-8770C5AF5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88CE27-B545-5A48-ADBA-5008EB87FA69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450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052772D-9E1F-9540-93F4-41563FABC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6D625-C6A7-7443-9CB8-3BBFF0EFEB51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659B3C1-FE3D-9549-B044-7D4121FA3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335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F56830-1872-9042-96C2-2E03FF052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4D8BA880-B538-3943-963E-F39966EEA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914EF-41CF-0C47-BC3A-8759109DECA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5190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A6E095A-C1C6-C44D-B24B-E792F5C07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BA1FD23-9AB6-624D-A6D7-4BF0505AD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80A39-8216-4643-9B51-67E363CD4FD4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8042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364DB8C-3AD5-A749-8006-C541FF901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3FC0B-9180-C94A-9115-933889A1BD9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47108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6EBCD8C-043E-9C45-A359-58CF13E3A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A8E2B2-DDC6-4C4A-BBB8-AF3AB61F30FB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6347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DEE13A5-0809-0647-9B53-CACE6995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BC5E8-A72C-2B49-B886-60AB49E32CE8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185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56" y="1325848"/>
            <a:ext cx="8229600" cy="4303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1692-977D-1C48-B583-4D1FD9F3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899E-D670-B84D-835A-AA5C97AC6183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EA6B-A53E-D44C-97DA-693C96A6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C4B9-1835-394F-8F06-A93EFAAA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F41F-1787-DC47-AA4B-BAA6427AD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01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580F00D-1C1D-964C-8B98-907576A0C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0195C73-7A0D-A545-AD73-91DA5DF44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BAF8BFF-5A10-9D46-A1E5-DB52A9EA4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63017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877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50879"/>
            <a:ext cx="3399649" cy="244628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018" y="550879"/>
            <a:ext cx="4381737" cy="50326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A22C-B87B-984E-B622-B53950E7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8A30-41E3-8442-9AFD-989165B9798C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0A76-425E-0F40-9CDF-5F840894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46B5-92AC-0E4B-98FF-4C3DD1F6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38AA-3BC8-1F40-A4E2-AA59078BA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59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B113AF-B9B3-A249-ABBE-E8FEE4B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7966-81B7-3546-96C1-667CAC2F5255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06148C-B0A4-424C-A7E6-8651103C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0B1722-EA19-204E-9869-7E96FAD5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7FFE-8D3B-5747-BED0-6F2F4BE7E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355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6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4729"/>
            <a:ext cx="4040188" cy="32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46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E92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4728"/>
            <a:ext cx="4041775" cy="329900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D64513-C2E4-414B-9D25-E2CB3C80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E6A3-A672-8F48-8988-A5EDD76AE07D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B36FB2-B0A2-BC42-ACE1-659780DF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58BE2F-C6AF-D24C-B679-FF077201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3FBF-C54D-7B4C-8650-AD6FFC880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389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E7AABB-93BA-C143-91B4-4991B4B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0578-3AFA-E544-99CC-C16E91171FBE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85A4A-8D81-0B4E-BA29-8179497A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E13859-6FA9-904D-83F1-97E9A2CF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C7DA-ACA2-C949-A2F6-7C0FCD757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1429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9BBFAEC-FE91-0444-85B8-8C83F1463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6803C6-654C-5B47-AFB3-6809EF26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52F5-618D-FE4B-BB8D-679BC8A85475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30435E-10FD-2A4B-8C06-5CBEA93C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66BF8B-9D39-D841-991B-DA9E4F7E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5443-F187-6047-BFB5-818EE278A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835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E21BB-FEAD-5348-AC9F-C618320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D58-8DAE-9549-9425-78B56EE66CF1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BEB75-FC04-984F-9EC6-126539D2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5F47-53B3-B34E-B6C8-DCBAAF7A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D7ED-268C-E44C-9D38-797A80C64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9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E42BE-B32F-CE41-9F94-989298B4E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995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4077342-0315-0A44-B005-45A63CD9E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71B8A8D-C9E3-B642-95ED-CAE3CB7DF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0090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EB3641-8F32-AF48-A635-7E9049300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B5071F9-F0F6-454F-8685-F7D6CF5F0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D050578-4CCA-4A43-82E8-C3B49F43D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1706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6016872-1DD5-AF42-A8F0-4215CF2E7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9CD6C51-74EF-464B-8FE4-3EB2C8BEA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315B2B1-A077-F841-9401-6DFEE43B9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6659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2598039-C4E0-1445-AD18-DB02A17CD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71F9246-5A04-8346-9492-7A235B05D9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F1214B7-D8B6-A440-BC5E-D330D6CE9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3760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A5C091E-CB00-8147-8F39-EE7B53628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B6B8172-E0D7-284F-81F5-62C2975145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61572FE-54E1-C94F-8125-DE958C27F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5256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A8ADA74-3782-C243-B18A-594DDD7D2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7DAA71-DF19-4D4F-AF0F-5915346FB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3CC492A-DF6A-154A-9FAA-A6340E67F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4" y="3685489"/>
            <a:ext cx="4209420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621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4BA8764-898B-CC48-9572-840D3EE5F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6B9A5F4-E0D0-3D43-BBEB-7E197ADB0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6821E58-ED65-4A4B-96DE-49B7114C8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4651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3543DCD3-B82E-4E40-B612-265FD22A4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411288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17E7-D7B1-B04C-A84E-8FFC8A95A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2825" y="6356350"/>
            <a:ext cx="1014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95E95889-781B-BD4C-A172-0E4AFA5D3EF3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29CB-75DF-174B-94E0-7AB3FC0D6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356350"/>
            <a:ext cx="5221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DB2B0-AF2F-D748-9923-C7F9F19D9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7238" y="6356350"/>
            <a:ext cx="568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891DBB14-2A69-AE47-9BDB-C3901FA0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4234E8E4-D845-154F-B76E-AC5D802E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413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4841C08D-1677-B546-9F73-BF55C69E9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F49003-7AC4-D748-A2BF-CECF103E39AA}"/>
              </a:ext>
            </a:extLst>
          </p:cNvPr>
          <p:cNvSpPr/>
          <p:nvPr userDrawn="1"/>
        </p:nvSpPr>
        <p:spPr>
          <a:xfrm>
            <a:off x="504825" y="430213"/>
            <a:ext cx="2286000" cy="130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73" r:id="rId24"/>
    <p:sldLayoutId id="2147483774" r:id="rId25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accent1"/>
          </a:solidFill>
          <a:latin typeface="Calibri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8977DE-B651-6642-BFDB-B180E907C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09308"/>
              </p:ext>
            </p:extLst>
          </p:nvPr>
        </p:nvGraphicFramePr>
        <p:xfrm>
          <a:off x="0" y="919120"/>
          <a:ext cx="10545288" cy="576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41" y="1026388"/>
            <a:ext cx="8513822" cy="646112"/>
          </a:xfrm>
        </p:spPr>
        <p:txBody>
          <a:bodyPr/>
          <a:lstStyle/>
          <a:p>
            <a:r>
              <a:rPr lang="en-US" altLang="x-none" sz="3200" dirty="0">
                <a:latin typeface="+mj-lt"/>
                <a:ea typeface="Georgia" charset="0"/>
                <a:cs typeface="Georgia" charset="0"/>
              </a:rPr>
              <a:t>End Market Share of U.S. Glass Container Shipments by Category (Ending Q1 2025</a:t>
            </a:r>
            <a:r>
              <a:rPr lang="en-US" altLang="x-none" sz="3600" dirty="0">
                <a:latin typeface="+mj-lt"/>
                <a:ea typeface="Georgia" charset="0"/>
                <a:cs typeface="Georgia" charset="0"/>
              </a:rPr>
              <a:t>)									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BD2B7AC-3B7B-2245-B788-E29910CB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3" y="6610979"/>
            <a:ext cx="3859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Source: Glass Packaging Institute, Precision Consulting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AA61F-E96A-C94B-9726-74A0A474D680}"/>
              </a:ext>
            </a:extLst>
          </p:cNvPr>
          <p:cNvSpPr/>
          <p:nvPr/>
        </p:nvSpPr>
        <p:spPr>
          <a:xfrm>
            <a:off x="5767359" y="5905454"/>
            <a:ext cx="3476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Cosmetics/Pharma/Toiletries (~ 0.3%)</a:t>
            </a: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784D5C25-1FDA-5E41-A916-11049DCAD5D9}"/>
              </a:ext>
            </a:extLst>
          </p:cNvPr>
          <p:cNvSpPr/>
          <p:nvPr/>
        </p:nvSpPr>
        <p:spPr>
          <a:xfrm>
            <a:off x="5658375" y="6018561"/>
            <a:ext cx="154976" cy="11234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lass Packaging Institute">
      <a:dk1>
        <a:srgbClr val="404040"/>
      </a:dk1>
      <a:lt1>
        <a:sysClr val="window" lastClr="FFFFFF"/>
      </a:lt1>
      <a:dk2>
        <a:srgbClr val="777777"/>
      </a:dk2>
      <a:lt2>
        <a:srgbClr val="DDDDDD"/>
      </a:lt2>
      <a:accent1>
        <a:srgbClr val="107661"/>
      </a:accent1>
      <a:accent2>
        <a:srgbClr val="4E9235"/>
      </a:accent2>
      <a:accent3>
        <a:srgbClr val="BD6931"/>
      </a:accent3>
      <a:accent4>
        <a:srgbClr val="F2AE1E"/>
      </a:accent4>
      <a:accent5>
        <a:srgbClr val="66031F"/>
      </a:accent5>
      <a:accent6>
        <a:srgbClr val="BBD3C6"/>
      </a:accent6>
      <a:hlink>
        <a:srgbClr val="107661"/>
      </a:hlink>
      <a:folHlink>
        <a:srgbClr val="5AA1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45</Words>
  <Application>Microsoft Macintosh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End Market Share of U.S. Glass Container Shipments by Category (Ending Q1 2025)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Board of Trustees Meeting (via conference call)</dc:title>
  <dc:creator>Bryan Vickers</dc:creator>
  <cp:lastModifiedBy>Bryan Vickers</cp:lastModifiedBy>
  <cp:revision>157</cp:revision>
  <dcterms:created xsi:type="dcterms:W3CDTF">2020-12-17T11:30:26Z</dcterms:created>
  <dcterms:modified xsi:type="dcterms:W3CDTF">2025-08-19T15:47:50Z</dcterms:modified>
</cp:coreProperties>
</file>