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4308" r:id="rId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4550"/>
    <a:srgbClr val="398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811"/>
  </p:normalViewPr>
  <p:slideViewPr>
    <p:cSldViewPr snapToGrid="0" snapToObjects="1">
      <p:cViewPr varScale="1">
        <p:scale>
          <a:sx n="104" d="100"/>
          <a:sy n="104" d="100"/>
        </p:scale>
        <p:origin x="77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796992481203E-2"/>
          <c:y val="0.17953667953668001"/>
          <c:w val="0.66917293233082797"/>
          <c:h val="0.6428571428571430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ABA-314D-8662-13F0B19086D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ABA-314D-8662-13F0B19086D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ABA-314D-8662-13F0B19086D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ABA-314D-8662-13F0B19086D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ABA-314D-8662-13F0B19086D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ABA-314D-8662-13F0B19086D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AABA-314D-8662-13F0B19086DF}"/>
              </c:ext>
            </c:extLst>
          </c:dPt>
          <c:dLbls>
            <c:delete val="1"/>
          </c:dLbls>
          <c:cat>
            <c:strRef>
              <c:f>Sheet1!$A$2:$A$8</c:f>
              <c:strCache>
                <c:ptCount val="7"/>
                <c:pt idx="0">
                  <c:v>Beer (45%)</c:v>
                </c:pt>
                <c:pt idx="1">
                  <c:v>Food (24%)</c:v>
                </c:pt>
                <c:pt idx="2">
                  <c:v>Non-Alcoholic Beverages (10%) </c:v>
                </c:pt>
                <c:pt idx="3">
                  <c:v>Wine (9%) </c:v>
                </c:pt>
                <c:pt idx="4">
                  <c:v>Spirits (7%)</c:v>
                </c:pt>
                <c:pt idx="5">
                  <c:v>Ready to Drink (4%) </c:v>
                </c:pt>
                <c:pt idx="6">
                  <c:v>Cosmetics/Pharma/Toiletries (~1.0%)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0.45</c:v>
                </c:pt>
                <c:pt idx="1">
                  <c:v>0.24</c:v>
                </c:pt>
                <c:pt idx="2">
                  <c:v>0.1</c:v>
                </c:pt>
                <c:pt idx="3">
                  <c:v>0.9</c:v>
                </c:pt>
                <c:pt idx="4">
                  <c:v>0.7</c:v>
                </c:pt>
                <c:pt idx="5">
                  <c:v>0.4</c:v>
                </c:pt>
                <c:pt idx="6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ABA-314D-8662-13F0B19086DF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6"/>
        <c:delete val="1"/>
      </c:legendEntry>
      <c:layout>
        <c:manualLayout>
          <c:xMode val="edge"/>
          <c:yMode val="edge"/>
          <c:x val="0.64031119870789688"/>
          <c:y val="8.3705231316787698E-2"/>
          <c:w val="0.20788061928702184"/>
          <c:h val="0.770080323026570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5EC51D-775D-5F48-8BFE-3FF6659A22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0741AE-5F77-8B47-9E42-C9672B69E9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8C518C6-C24F-9D49-9093-8AF01B5F62A6}" type="datetimeFigureOut">
              <a:rPr lang="en-US"/>
              <a:pPr>
                <a:defRPr/>
              </a:pPr>
              <a:t>8/19/25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122B3A-EE6A-9D48-9EB3-CCA562BE8C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810CAF-1B2A-A744-AA97-488BF315AB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3A9CACF-CEC0-9842-AC55-C6B9564272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20B3B7-501E-E34B-9566-FBB0C22F15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A31FB4-B4E8-0A4E-8CC1-CA7AB0E49BF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E8CFE9B-4DD3-0240-960C-26D3444C0875}" type="datetimeFigureOut">
              <a:rPr lang="en-US"/>
              <a:pPr>
                <a:defRPr/>
              </a:pPr>
              <a:t>8/19/25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8317F0E-2031-8C49-94DD-87A4D75C95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FB90C4E-298B-534C-80AD-C3C61F167E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DDCD0-2732-A342-BFCF-4FB9C5D4264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5E0E1-4CE0-8B4C-9512-435175D992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71C60DF-DDBD-A64E-AE34-E5E414BF6C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2CA93-3E96-B84C-A3BD-0DE11D71BF4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5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A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3FB9C3BA-8C17-8C45-8290-84771F3C34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0F289DB8-EBAD-0D4D-9644-8AC49F9355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8150" y="0"/>
            <a:ext cx="4943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8C90653F-A9D7-7D4B-A7E3-38B0F7DCD8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125" y="706438"/>
            <a:ext cx="198596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433" y="596890"/>
            <a:ext cx="4771307" cy="1966409"/>
          </a:xfrm>
        </p:spPr>
        <p:txBody>
          <a:bodyPr anchor="t">
            <a:no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9400" y="3903739"/>
            <a:ext cx="2954538" cy="2483947"/>
          </a:xfrm>
        </p:spPr>
        <p:txBody>
          <a:bodyPr anchor="b">
            <a:noAutofit/>
          </a:bodyPr>
          <a:lstStyle>
            <a:lvl1pPr marL="0" indent="0" algn="r">
              <a:spcBef>
                <a:spcPts val="1632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2593289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Blu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45319AA6-EDCB-4A49-A01A-01F2CF8A28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11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FD15BD-4952-5D42-A82D-915F6FA6FDF5}"/>
              </a:ext>
            </a:extLst>
          </p:cNvPr>
          <p:cNvSpPr/>
          <p:nvPr userDrawn="1"/>
        </p:nvSpPr>
        <p:spPr>
          <a:xfrm>
            <a:off x="5976938" y="3444875"/>
            <a:ext cx="2286000" cy="131763"/>
          </a:xfrm>
          <a:prstGeom prst="rect">
            <a:avLst/>
          </a:prstGeom>
          <a:solidFill>
            <a:srgbClr val="F2A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38C0ECEF-4A78-BC43-B5C3-6FEF9724D0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13" y="5138738"/>
            <a:ext cx="1808162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558989" y="1811152"/>
            <a:ext cx="4788230" cy="1362075"/>
          </a:xfrm>
        </p:spPr>
        <p:txBody>
          <a:bodyPr anchor="b"/>
          <a:lstStyle>
            <a:lvl1pPr algn="r">
              <a:defRPr sz="42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3558987" y="3722000"/>
            <a:ext cx="4788231" cy="120791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042250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Green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EF841740-B6EB-1E48-B5D9-01B5A1DB2C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7"/>
          <a:stretch>
            <a:fillRect/>
          </a:stretch>
        </p:blipFill>
        <p:spPr bwMode="auto">
          <a:xfrm>
            <a:off x="0" y="0"/>
            <a:ext cx="92011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8C258850-4EFA-7043-A755-A78820417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13" y="5138738"/>
            <a:ext cx="1808162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2C44CC-CD93-2E4E-9700-678740D0E4A5}"/>
              </a:ext>
            </a:extLst>
          </p:cNvPr>
          <p:cNvSpPr/>
          <p:nvPr userDrawn="1"/>
        </p:nvSpPr>
        <p:spPr>
          <a:xfrm>
            <a:off x="5976938" y="3444875"/>
            <a:ext cx="2286000" cy="131763"/>
          </a:xfrm>
          <a:prstGeom prst="rect">
            <a:avLst/>
          </a:prstGeom>
          <a:solidFill>
            <a:srgbClr val="F2A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558989" y="1811152"/>
            <a:ext cx="4788230" cy="1362075"/>
          </a:xfrm>
        </p:spPr>
        <p:txBody>
          <a:bodyPr anchor="b"/>
          <a:lstStyle>
            <a:lvl1pPr algn="r">
              <a:defRPr sz="42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"/>
          </p:nvPr>
        </p:nvSpPr>
        <p:spPr>
          <a:xfrm>
            <a:off x="3558987" y="3722000"/>
            <a:ext cx="4788231" cy="120791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778404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Brown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46DECB21-D379-1547-8F05-40876D46B7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2075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8D3B97FC-01D1-0540-A443-8770C5AF59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13" y="5138738"/>
            <a:ext cx="1808162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88CE27-B545-5A48-ADBA-5008EB87FA69}"/>
              </a:ext>
            </a:extLst>
          </p:cNvPr>
          <p:cNvSpPr/>
          <p:nvPr userDrawn="1"/>
        </p:nvSpPr>
        <p:spPr>
          <a:xfrm>
            <a:off x="5976938" y="3444875"/>
            <a:ext cx="2286000" cy="131763"/>
          </a:xfrm>
          <a:prstGeom prst="rect">
            <a:avLst/>
          </a:prstGeom>
          <a:solidFill>
            <a:srgbClr val="F2A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558989" y="1811152"/>
            <a:ext cx="4788230" cy="1362075"/>
          </a:xfrm>
        </p:spPr>
        <p:txBody>
          <a:bodyPr anchor="b"/>
          <a:lstStyle>
            <a:lvl1pPr algn="r">
              <a:defRPr sz="42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3558987" y="3722000"/>
            <a:ext cx="4788231" cy="120791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945078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Blu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3052772D-9E1F-9540-93F4-41563FABC1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D6D625-C6A7-7443-9CB8-3BBFF0EFEB51}"/>
              </a:ext>
            </a:extLst>
          </p:cNvPr>
          <p:cNvSpPr/>
          <p:nvPr userDrawn="1"/>
        </p:nvSpPr>
        <p:spPr>
          <a:xfrm>
            <a:off x="5976938" y="3444875"/>
            <a:ext cx="2286000" cy="131763"/>
          </a:xfrm>
          <a:prstGeom prst="rect">
            <a:avLst/>
          </a:prstGeom>
          <a:solidFill>
            <a:srgbClr val="F2A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5659B3C1-FE3D-9549-B044-7D4121FA3D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13" y="5138738"/>
            <a:ext cx="1808162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558989" y="1811152"/>
            <a:ext cx="4788230" cy="1362075"/>
          </a:xfrm>
        </p:spPr>
        <p:txBody>
          <a:bodyPr anchor="b"/>
          <a:lstStyle>
            <a:lvl1pPr algn="r">
              <a:defRPr sz="42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3558987" y="3722000"/>
            <a:ext cx="4788231" cy="120791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69335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Green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46F56830-1872-9042-96C2-2E03FF052A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4D8BA880-B538-3943-963E-F39966EEA6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13" y="5138738"/>
            <a:ext cx="1808162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4914EF-41CF-0C47-BC3A-8759109DECAE}"/>
              </a:ext>
            </a:extLst>
          </p:cNvPr>
          <p:cNvSpPr/>
          <p:nvPr userDrawn="1"/>
        </p:nvSpPr>
        <p:spPr>
          <a:xfrm>
            <a:off x="5976938" y="3444875"/>
            <a:ext cx="2286000" cy="131763"/>
          </a:xfrm>
          <a:prstGeom prst="rect">
            <a:avLst/>
          </a:prstGeom>
          <a:solidFill>
            <a:srgbClr val="F2A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558989" y="1811152"/>
            <a:ext cx="4788230" cy="1362075"/>
          </a:xfrm>
        </p:spPr>
        <p:txBody>
          <a:bodyPr anchor="b"/>
          <a:lstStyle>
            <a:lvl1pPr algn="r">
              <a:defRPr sz="42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"/>
          </p:nvPr>
        </p:nvSpPr>
        <p:spPr>
          <a:xfrm>
            <a:off x="3558987" y="3722000"/>
            <a:ext cx="4788231" cy="120791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3519010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Brown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0A6E095A-C1C6-C44D-B24B-E792F5C079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7BA1FD23-9AB6-624D-A6D7-4BF0505ADD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13" y="5138738"/>
            <a:ext cx="1808162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8480A39-8216-4643-9B51-67E363CD4FD4}"/>
              </a:ext>
            </a:extLst>
          </p:cNvPr>
          <p:cNvSpPr/>
          <p:nvPr userDrawn="1"/>
        </p:nvSpPr>
        <p:spPr>
          <a:xfrm>
            <a:off x="5976938" y="3444875"/>
            <a:ext cx="2286000" cy="131763"/>
          </a:xfrm>
          <a:prstGeom prst="rect">
            <a:avLst/>
          </a:prstGeom>
          <a:solidFill>
            <a:srgbClr val="F2A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558989" y="1811152"/>
            <a:ext cx="4788230" cy="1362075"/>
          </a:xfrm>
        </p:spPr>
        <p:txBody>
          <a:bodyPr anchor="b"/>
          <a:lstStyle>
            <a:lvl1pPr algn="r">
              <a:defRPr sz="42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3558987" y="3722000"/>
            <a:ext cx="4788231" cy="120791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7804267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_Section Divid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1364DB8C-3AD5-A749-8006-C541FF901B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-19050"/>
            <a:ext cx="9193213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83FC0B-9180-C94A-9115-933889A1BD9E}"/>
              </a:ext>
            </a:extLst>
          </p:cNvPr>
          <p:cNvSpPr/>
          <p:nvPr userDrawn="1"/>
        </p:nvSpPr>
        <p:spPr>
          <a:xfrm>
            <a:off x="5976938" y="3444875"/>
            <a:ext cx="2286000" cy="131763"/>
          </a:xfrm>
          <a:prstGeom prst="rect">
            <a:avLst/>
          </a:prstGeom>
          <a:solidFill>
            <a:srgbClr val="F2A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58989" y="1811152"/>
            <a:ext cx="4788230" cy="1362075"/>
          </a:xfrm>
        </p:spPr>
        <p:txBody>
          <a:bodyPr anchor="b"/>
          <a:lstStyle>
            <a:lvl1pPr algn="r">
              <a:defRPr sz="42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3558987" y="3722000"/>
            <a:ext cx="4788231" cy="120791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247108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_Section Divid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86EBCD8C-043E-9C45-A359-58CF13E3A4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-19050"/>
            <a:ext cx="9193213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A8E2B2-DDC6-4C4A-BBB8-AF3AB61F30FB}"/>
              </a:ext>
            </a:extLst>
          </p:cNvPr>
          <p:cNvSpPr/>
          <p:nvPr userDrawn="1"/>
        </p:nvSpPr>
        <p:spPr>
          <a:xfrm>
            <a:off x="5976938" y="3444875"/>
            <a:ext cx="2286000" cy="131763"/>
          </a:xfrm>
          <a:prstGeom prst="rect">
            <a:avLst/>
          </a:prstGeom>
          <a:solidFill>
            <a:srgbClr val="F2A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58989" y="1811152"/>
            <a:ext cx="4788230" cy="1362075"/>
          </a:xfrm>
        </p:spPr>
        <p:txBody>
          <a:bodyPr anchor="b"/>
          <a:lstStyle>
            <a:lvl1pPr algn="r">
              <a:defRPr sz="42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3558987" y="3722000"/>
            <a:ext cx="4788231" cy="120791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6634707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_Section Divider_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2DEE13A5-0809-0647-9B53-CACE699514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-19050"/>
            <a:ext cx="9193213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FBC5E8-A72C-2B49-B886-60AB49E32CE8}"/>
              </a:ext>
            </a:extLst>
          </p:cNvPr>
          <p:cNvSpPr/>
          <p:nvPr userDrawn="1"/>
        </p:nvSpPr>
        <p:spPr>
          <a:xfrm>
            <a:off x="5976938" y="3444875"/>
            <a:ext cx="2286000" cy="131763"/>
          </a:xfrm>
          <a:prstGeom prst="rect">
            <a:avLst/>
          </a:prstGeom>
          <a:solidFill>
            <a:srgbClr val="F2A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58989" y="1811152"/>
            <a:ext cx="4788230" cy="1362075"/>
          </a:xfrm>
        </p:spPr>
        <p:txBody>
          <a:bodyPr anchor="b"/>
          <a:lstStyle>
            <a:lvl1pPr algn="r">
              <a:defRPr sz="42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558987" y="3722000"/>
            <a:ext cx="4788231" cy="120791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1318562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156" y="537084"/>
            <a:ext cx="8229600" cy="6461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156" y="1325848"/>
            <a:ext cx="8229600" cy="43030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A1692-977D-1C48-B583-4D1FD9F30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3899E-D670-B84D-835A-AA5C97AC6183}" type="datetime1">
              <a:rPr lang="en-US"/>
              <a:pPr>
                <a:defRPr/>
              </a:pPr>
              <a:t>8/19/25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AEA6B-A53E-D44C-97DA-693C96A62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FC4B9-1835-394F-8F06-A93EFAAAB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4F41F-1787-DC47-AA4B-BAA6427AD4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5017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A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0580F00D-1C1D-964C-8B98-907576A0CF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20195C73-7A0D-A545-AD73-91DA5DF44A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0525" y="0"/>
            <a:ext cx="4976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9BAF8BFF-5A10-9D46-A1E5-DB52A9EA40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125" y="706438"/>
            <a:ext cx="198596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433" y="596890"/>
            <a:ext cx="4630177" cy="1966409"/>
          </a:xfrm>
        </p:spPr>
        <p:txBody>
          <a:bodyPr anchor="t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9400" y="3903739"/>
            <a:ext cx="2954538" cy="2483947"/>
          </a:xfrm>
        </p:spPr>
        <p:txBody>
          <a:bodyPr anchor="b">
            <a:noAutofit/>
          </a:bodyPr>
          <a:lstStyle>
            <a:lvl1pPr marL="0" indent="0" algn="r">
              <a:spcBef>
                <a:spcPts val="1632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9987785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156" y="550879"/>
            <a:ext cx="3399649" cy="2446282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8018" y="550879"/>
            <a:ext cx="4381737" cy="503262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1A22C-B87B-984E-B622-B53950E79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18A30-41E3-8442-9AFD-989165B9798C}" type="datetime1">
              <a:rPr lang="en-US"/>
              <a:pPr>
                <a:defRPr/>
              </a:pPr>
              <a:t>8/19/25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90A76-425E-0F40-9CDF-5F8408946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046B5-92AC-0E4B-98FF-4C3DD1F65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D38AA-3BC8-1F40-A4E2-AA59078BAC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135928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156" y="537084"/>
            <a:ext cx="8229600" cy="6461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60888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0888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B113AF-B9B3-A249-ABBE-E8FEE4B2B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B7966-81B7-3546-96C1-667CAC2F5255}" type="datetime1">
              <a:rPr lang="en-US"/>
              <a:pPr>
                <a:defRPr/>
              </a:pPr>
              <a:t>8/19/25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E06148C-B0A4-424C-A7E6-8651103C2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0B1722-EA19-204E-9869-7E96FAD59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27FFE-8D3B-5747-BED0-6F2F4BE7E4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035522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156" y="537085"/>
            <a:ext cx="8229600" cy="64611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467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44729"/>
            <a:ext cx="4040188" cy="329900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467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E923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44728"/>
            <a:ext cx="4041775" cy="329900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ED64513-C2E4-414B-9D25-E2CB3C803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3E6A3-A672-8F48-8988-A5EDD76AE07D}" type="datetime1">
              <a:rPr lang="en-US"/>
              <a:pPr>
                <a:defRPr/>
              </a:pPr>
              <a:t>8/19/25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4B36FB2-B0A2-BC42-ACE1-659780DF8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858BE2F-C6AF-D24C-B679-FF0772018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F3FBF-C54D-7B4C-8650-AD6FFC880A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773896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156" y="537085"/>
            <a:ext cx="8229600" cy="646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0E7AABB-93BA-C143-91B4-4991B4BF1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70578-3AFA-E544-99CC-C16E91171FBE}" type="datetime1">
              <a:rPr lang="en-US"/>
              <a:pPr>
                <a:defRPr/>
              </a:pPr>
              <a:t>8/19/25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85A4A-8D81-0B4E-BA29-8179497A9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E13859-6FA9-904D-83F1-97E9A2CFC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DC7DA-ACA2-C949-A2F6-7C0FCD757C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014297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99BBFAEC-FE91-0444-85B8-8C83F1463A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50" y="6046788"/>
            <a:ext cx="10033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466803C6-654C-5B47-AFB3-6809EF264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F52F5-618D-FE4B-BB8D-679BC8A85475}" type="datetime1">
              <a:rPr lang="en-US"/>
              <a:pPr>
                <a:defRPr/>
              </a:pPr>
              <a:t>8/19/25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B830435E-10FD-2A4B-8C06-5CBEA93C7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866BF8B-9D39-D841-991B-DA9E4F7E4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B5443-F187-6047-BFB5-818EE278A2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898357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8E21BB-FEAD-5348-AC9F-C618320A6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62D58-8DAE-9549-9425-78B56EE66CF1}" type="datetime1">
              <a:rPr lang="en-US"/>
              <a:pPr>
                <a:defRPr/>
              </a:pPr>
              <a:t>8/19/25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BEB75-FC04-984F-9EC6-126539D22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05F47-53B3-B34E-B6C8-DCBAAF7A5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5D7ED-268C-E44C-9D38-797A80C640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6998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A_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453E42BE-B32F-CE41-9F94-989298B4EC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99563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64077342-0315-0A44-B005-45A63CD9EE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0688" y="0"/>
            <a:ext cx="4960937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B71B8A8D-C9E3-B642-95ED-CAE3CB7DF4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125" y="706438"/>
            <a:ext cx="198596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433" y="596890"/>
            <a:ext cx="5523996" cy="1966409"/>
          </a:xfrm>
        </p:spPr>
        <p:txBody>
          <a:bodyPr anchor="t">
            <a:noAutofit/>
          </a:bodyPr>
          <a:lstStyle>
            <a:lvl1pPr>
              <a:defRPr sz="44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9400" y="3903739"/>
            <a:ext cx="2954538" cy="2483947"/>
          </a:xfrm>
        </p:spPr>
        <p:txBody>
          <a:bodyPr anchor="b">
            <a:noAutofit/>
          </a:bodyPr>
          <a:lstStyle>
            <a:lvl1pPr marL="0" indent="0" algn="r">
              <a:spcBef>
                <a:spcPts val="1632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300902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B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3AEB3641-8F32-AF48-A635-7E90493008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8B5071F9-F0F6-454F-8685-F7D6CF5F02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8150" y="0"/>
            <a:ext cx="4943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ED050578-4CCA-4A43-82E8-C3B49F43D2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125" y="706438"/>
            <a:ext cx="198596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433" y="596890"/>
            <a:ext cx="4771307" cy="1966409"/>
          </a:xfrm>
        </p:spPr>
        <p:txBody>
          <a:bodyPr anchor="t">
            <a:no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9400" y="3903739"/>
            <a:ext cx="2954538" cy="2483947"/>
          </a:xfrm>
        </p:spPr>
        <p:txBody>
          <a:bodyPr anchor="b">
            <a:noAutofit/>
          </a:bodyPr>
          <a:lstStyle>
            <a:lvl1pPr marL="0" indent="0" algn="r">
              <a:spcBef>
                <a:spcPts val="1632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8717061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B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96016872-1DD5-AF42-A8F0-4215CF2E76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E9CD6C51-74EF-464B-8FE4-3EB2C8BEA9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0525" y="0"/>
            <a:ext cx="4976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C315B2B1-A077-F841-9401-6DFEE43B99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125" y="706438"/>
            <a:ext cx="198596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9400" y="3903739"/>
            <a:ext cx="2954538" cy="2483947"/>
          </a:xfrm>
        </p:spPr>
        <p:txBody>
          <a:bodyPr anchor="b">
            <a:noAutofit/>
          </a:bodyPr>
          <a:lstStyle>
            <a:lvl1pPr marL="0" indent="0" algn="r">
              <a:spcBef>
                <a:spcPts val="1632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03433" y="596890"/>
            <a:ext cx="4771307" cy="1966409"/>
          </a:xfrm>
        </p:spPr>
        <p:txBody>
          <a:bodyPr anchor="t">
            <a:no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966597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B_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E2598039-C4E0-1445-AD18-DB02A17CD2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4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C71F9246-5A04-8346-9492-7A235B05D9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0688" y="0"/>
            <a:ext cx="4960937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4F1214B7-D8B6-A440-BC5E-D330D6CE91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125" y="706438"/>
            <a:ext cx="198596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433" y="596890"/>
            <a:ext cx="5523996" cy="1966409"/>
          </a:xfrm>
        </p:spPr>
        <p:txBody>
          <a:bodyPr anchor="t">
            <a:noAutofit/>
          </a:bodyPr>
          <a:lstStyle>
            <a:lvl1pPr>
              <a:defRPr sz="44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9400" y="3903739"/>
            <a:ext cx="2954538" cy="2483947"/>
          </a:xfrm>
        </p:spPr>
        <p:txBody>
          <a:bodyPr anchor="b">
            <a:noAutofit/>
          </a:bodyPr>
          <a:lstStyle>
            <a:lvl1pPr marL="0" indent="0" algn="r">
              <a:spcBef>
                <a:spcPts val="1632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837602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C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BA5C091E-CB00-8147-8F39-EE7B53628A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0B6B8172-E0D7-284F-81F5-62C2975145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8150" y="0"/>
            <a:ext cx="4943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861572FE-54E1-C94F-8125-DE958C27F8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125" y="706438"/>
            <a:ext cx="198596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433" y="596890"/>
            <a:ext cx="4771307" cy="1966409"/>
          </a:xfrm>
        </p:spPr>
        <p:txBody>
          <a:bodyPr anchor="t">
            <a:no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9400" y="3903739"/>
            <a:ext cx="2954538" cy="2483947"/>
          </a:xfrm>
        </p:spPr>
        <p:txBody>
          <a:bodyPr anchor="b">
            <a:noAutofit/>
          </a:bodyPr>
          <a:lstStyle>
            <a:lvl1pPr marL="0" indent="0" algn="r">
              <a:spcBef>
                <a:spcPts val="1632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0152567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C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9A8ADA74-3782-C243-B18A-594DDD7D25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0F7DAA71-DF19-4D4F-AF0F-5915346FB5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0525" y="0"/>
            <a:ext cx="4976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E3CC492A-DF6A-154A-9FAA-A6340E67F1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125" y="706438"/>
            <a:ext cx="198596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434" y="3685489"/>
            <a:ext cx="4209420" cy="1966409"/>
          </a:xfrm>
        </p:spPr>
        <p:txBody>
          <a:bodyPr anchor="t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9400" y="3903739"/>
            <a:ext cx="2954538" cy="2483947"/>
          </a:xfrm>
        </p:spPr>
        <p:txBody>
          <a:bodyPr anchor="b">
            <a:noAutofit/>
          </a:bodyPr>
          <a:lstStyle>
            <a:lvl1pPr marL="0" indent="0" algn="r">
              <a:spcBef>
                <a:spcPts val="1632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1962169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C_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74BA8764-898B-CC48-9572-840D3EE5F3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56B9A5F4-E0D0-3D43-BBEB-7E197ADB0A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0688" y="0"/>
            <a:ext cx="4960937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26821E58-ED65-4A4B-96DE-49B7114C82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125" y="706438"/>
            <a:ext cx="198596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433" y="596890"/>
            <a:ext cx="5523996" cy="1966409"/>
          </a:xfrm>
        </p:spPr>
        <p:txBody>
          <a:bodyPr anchor="t">
            <a:no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9400" y="3903739"/>
            <a:ext cx="2954538" cy="2483947"/>
          </a:xfrm>
        </p:spPr>
        <p:txBody>
          <a:bodyPr anchor="b">
            <a:noAutofit/>
          </a:bodyPr>
          <a:lstStyle>
            <a:lvl1pPr marL="0" indent="0" algn="r">
              <a:spcBef>
                <a:spcPts val="1632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2146515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>
            <a:extLst>
              <a:ext uri="{FF2B5EF4-FFF2-40B4-BE49-F238E27FC236}">
                <a16:creationId xmlns:a16="http://schemas.microsoft.com/office/drawing/2014/main" id="{3543DCD3-B82E-4E40-B612-265FD22A4B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09575" y="1411288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B17E7-D7B1-B04C-A84E-8FFC8A95A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2825" y="6356350"/>
            <a:ext cx="1014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Calibri"/>
              </a:defRPr>
            </a:lvl1pPr>
          </a:lstStyle>
          <a:p>
            <a:pPr>
              <a:defRPr/>
            </a:pPr>
            <a:fld id="{95E95889-781B-BD4C-A172-0E4AFA5D3EF3}" type="datetime1">
              <a:rPr lang="en-US"/>
              <a:pPr>
                <a:defRPr/>
              </a:pPr>
              <a:t>8/19/25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D29CB-75DF-174B-94E0-7AB3FC0D6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11338" y="6356350"/>
            <a:ext cx="5221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DB2B0-AF2F-D748-9923-C7F9F19D9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7238" y="6356350"/>
            <a:ext cx="568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Calibri"/>
              </a:defRPr>
            </a:lvl1pPr>
          </a:lstStyle>
          <a:p>
            <a:pPr>
              <a:defRPr/>
            </a:pPr>
            <a:fld id="{891DBB14-2A69-AE47-9BDB-C3901FA066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0" name="Title Placeholder 1">
            <a:extLst>
              <a:ext uri="{FF2B5EF4-FFF2-40B4-BE49-F238E27FC236}">
                <a16:creationId xmlns:a16="http://schemas.microsoft.com/office/drawing/2014/main" id="{4234E8E4-D845-154F-B76E-AC5D802EBA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9575" y="541338"/>
            <a:ext cx="8229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1031" name="Picture 11">
            <a:extLst>
              <a:ext uri="{FF2B5EF4-FFF2-40B4-BE49-F238E27FC236}">
                <a16:creationId xmlns:a16="http://schemas.microsoft.com/office/drawing/2014/main" id="{4841C08D-1677-B546-9F73-BF55C69E94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50" y="6046788"/>
            <a:ext cx="10033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1F49003-7AC4-D748-A2BF-CECF103E39AA}"/>
              </a:ext>
            </a:extLst>
          </p:cNvPr>
          <p:cNvSpPr/>
          <p:nvPr userDrawn="1"/>
        </p:nvSpPr>
        <p:spPr>
          <a:xfrm>
            <a:off x="504825" y="430213"/>
            <a:ext cx="2286000" cy="130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50" r:id="rId19"/>
    <p:sldLayoutId id="2147483751" r:id="rId20"/>
    <p:sldLayoutId id="2147483752" r:id="rId21"/>
    <p:sldLayoutId id="2147483753" r:id="rId22"/>
    <p:sldLayoutId id="2147483754" r:id="rId23"/>
    <p:sldLayoutId id="2147483773" r:id="rId24"/>
    <p:sldLayoutId id="2147483774" r:id="rId25"/>
  </p:sldLayoutIdLst>
  <p:transition spd="med">
    <p:fade/>
  </p:transition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accent1"/>
          </a:solidFill>
          <a:latin typeface="Calibri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alibri" panose="020F050202020403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alibri" panose="020F050202020403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alibri" panose="020F050202020403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alibri" panose="020F050202020403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alibri" panose="020F050202020403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alibri" panose="020F050202020403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alibri" panose="020F050202020403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Calibri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alibri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bri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»"/>
        <a:defRPr kern="1200">
          <a:solidFill>
            <a:schemeClr val="tx1"/>
          </a:solidFill>
          <a:latin typeface="Calibri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E2F7-0470-0E4D-8E73-420ECD05246F}" type="slidenum">
              <a:rPr lang="en-US" smtClean="0"/>
              <a:t>1</a:t>
            </a:fld>
            <a:endParaRPr lang="en-US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F8977DE-B651-6642-BFDB-B180E907C8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8073489"/>
              </p:ext>
            </p:extLst>
          </p:nvPr>
        </p:nvGraphicFramePr>
        <p:xfrm>
          <a:off x="0" y="919120"/>
          <a:ext cx="10545288" cy="5765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741" y="1026388"/>
            <a:ext cx="8513822" cy="646112"/>
          </a:xfrm>
        </p:spPr>
        <p:txBody>
          <a:bodyPr/>
          <a:lstStyle/>
          <a:p>
            <a:r>
              <a:rPr lang="en-US" altLang="x-none" sz="3200" dirty="0">
                <a:latin typeface="+mj-lt"/>
                <a:ea typeface="Georgia" charset="0"/>
                <a:cs typeface="Georgia" charset="0"/>
              </a:rPr>
              <a:t>End Market Share of U.S. Glass Container Shipments by Category (Ending Q3 2024</a:t>
            </a:r>
            <a:r>
              <a:rPr lang="en-US" altLang="x-none" sz="3600" dirty="0">
                <a:latin typeface="+mj-lt"/>
                <a:ea typeface="Georgia" charset="0"/>
                <a:cs typeface="Georgia" charset="0"/>
              </a:rPr>
              <a:t>)									</a:t>
            </a: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8BD2B7AC-3B7B-2245-B788-E29910CB4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393" y="6610979"/>
            <a:ext cx="38598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Source: Glass Packaging Institute, Precision Consulting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7AA61F-E96A-C94B-9726-74A0A474D680}"/>
              </a:ext>
            </a:extLst>
          </p:cNvPr>
          <p:cNvSpPr/>
          <p:nvPr/>
        </p:nvSpPr>
        <p:spPr>
          <a:xfrm>
            <a:off x="5767359" y="5905454"/>
            <a:ext cx="34762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Cosmetics/Pharma/Toiletries (~ 1.0%)</a:t>
            </a:r>
          </a:p>
        </p:txBody>
      </p:sp>
      <p:sp>
        <p:nvSpPr>
          <p:cNvPr id="4" name="Round Diagonal Corner Rectangle 3">
            <a:extLst>
              <a:ext uri="{FF2B5EF4-FFF2-40B4-BE49-F238E27FC236}">
                <a16:creationId xmlns:a16="http://schemas.microsoft.com/office/drawing/2014/main" id="{784D5C25-1FDA-5E41-A916-11049DCAD5D9}"/>
              </a:ext>
            </a:extLst>
          </p:cNvPr>
          <p:cNvSpPr/>
          <p:nvPr/>
        </p:nvSpPr>
        <p:spPr>
          <a:xfrm>
            <a:off x="5658375" y="6018561"/>
            <a:ext cx="154976" cy="112340"/>
          </a:xfrm>
          <a:prstGeom prst="round2Diag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56A002-03FF-74C5-557D-2394146FA862}"/>
              </a:ext>
            </a:extLst>
          </p:cNvPr>
          <p:cNvSpPr txBox="1"/>
          <p:nvPr/>
        </p:nvSpPr>
        <p:spPr>
          <a:xfrm>
            <a:off x="5021843" y="6199659"/>
            <a:ext cx="3643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The Cosmetics/Pharma/Toiletries is now roughly 1  percent of shipments</a:t>
            </a:r>
          </a:p>
        </p:txBody>
      </p:sp>
    </p:spTree>
    <p:extLst>
      <p:ext uri="{BB962C8B-B14F-4D97-AF65-F5344CB8AC3E}">
        <p14:creationId xmlns:p14="http://schemas.microsoft.com/office/powerpoint/2010/main" val="380722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lass Packaging Institute">
      <a:dk1>
        <a:srgbClr val="404040"/>
      </a:dk1>
      <a:lt1>
        <a:sysClr val="window" lastClr="FFFFFF"/>
      </a:lt1>
      <a:dk2>
        <a:srgbClr val="777777"/>
      </a:dk2>
      <a:lt2>
        <a:srgbClr val="DDDDDD"/>
      </a:lt2>
      <a:accent1>
        <a:srgbClr val="107661"/>
      </a:accent1>
      <a:accent2>
        <a:srgbClr val="4E9235"/>
      </a:accent2>
      <a:accent3>
        <a:srgbClr val="BD6931"/>
      </a:accent3>
      <a:accent4>
        <a:srgbClr val="F2AE1E"/>
      </a:accent4>
      <a:accent5>
        <a:srgbClr val="66031F"/>
      </a:accent5>
      <a:accent6>
        <a:srgbClr val="BBD3C6"/>
      </a:accent6>
      <a:hlink>
        <a:srgbClr val="107661"/>
      </a:hlink>
      <a:folHlink>
        <a:srgbClr val="5AA19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5909</TotalTime>
  <Words>58</Words>
  <Application>Microsoft Macintosh PowerPoint</Application>
  <PresentationFormat>On-screen Show (4:3)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End Market Share of U.S. Glass Container Shipments by Category (Ending Q3 2024)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Board of Trustees Meeting (via conference call)</dc:title>
  <dc:creator>Bryan Vickers</dc:creator>
  <cp:lastModifiedBy>Bryan Vickers</cp:lastModifiedBy>
  <cp:revision>154</cp:revision>
  <dcterms:created xsi:type="dcterms:W3CDTF">2020-12-17T11:30:26Z</dcterms:created>
  <dcterms:modified xsi:type="dcterms:W3CDTF">2025-08-19T15:48:42Z</dcterms:modified>
</cp:coreProperties>
</file>